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5" r:id="rId10"/>
    <p:sldId id="397" r:id="rId11"/>
    <p:sldId id="398" r:id="rId12"/>
    <p:sldId id="399" r:id="rId13"/>
    <p:sldId id="400" r:id="rId14"/>
    <p:sldId id="401" r:id="rId15"/>
    <p:sldId id="339" r:id="rId16"/>
    <p:sldId id="402" r:id="rId17"/>
    <p:sldId id="403" r:id="rId18"/>
    <p:sldId id="404" r:id="rId19"/>
    <p:sldId id="340" r:id="rId20"/>
    <p:sldId id="341" r:id="rId21"/>
    <p:sldId id="342" r:id="rId22"/>
    <p:sldId id="343" r:id="rId23"/>
    <p:sldId id="344" r:id="rId24"/>
    <p:sldId id="345" r:id="rId25"/>
    <p:sldId id="405" r:id="rId26"/>
    <p:sldId id="346" r:id="rId27"/>
    <p:sldId id="347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415" r:id="rId45"/>
    <p:sldId id="414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356" r:id="rId56"/>
    <p:sldId id="357" r:id="rId57"/>
    <p:sldId id="425" r:id="rId58"/>
    <p:sldId id="426" r:id="rId59"/>
    <p:sldId id="427" r:id="rId60"/>
    <p:sldId id="429" r:id="rId61"/>
    <p:sldId id="430" r:id="rId62"/>
    <p:sldId id="431" r:id="rId63"/>
    <p:sldId id="432" r:id="rId64"/>
    <p:sldId id="433" r:id="rId65"/>
    <p:sldId id="434" r:id="rId66"/>
    <p:sldId id="358" r:id="rId67"/>
    <p:sldId id="359" r:id="rId68"/>
    <p:sldId id="360" r:id="rId69"/>
    <p:sldId id="435" r:id="rId70"/>
    <p:sldId id="436" r:id="rId71"/>
    <p:sldId id="437" r:id="rId72"/>
    <p:sldId id="438" r:id="rId73"/>
    <p:sldId id="439" r:id="rId74"/>
    <p:sldId id="440" r:id="rId75"/>
    <p:sldId id="362" r:id="rId76"/>
    <p:sldId id="441" r:id="rId77"/>
    <p:sldId id="361" r:id="rId78"/>
    <p:sldId id="442" r:id="rId79"/>
    <p:sldId id="443" r:id="rId80"/>
    <p:sldId id="363" r:id="rId81"/>
    <p:sldId id="364" r:id="rId82"/>
    <p:sldId id="444" r:id="rId83"/>
    <p:sldId id="370" r:id="rId84"/>
    <p:sldId id="445" r:id="rId85"/>
    <p:sldId id="371" r:id="rId86"/>
    <p:sldId id="372" r:id="rId87"/>
    <p:sldId id="446" r:id="rId88"/>
    <p:sldId id="373" r:id="rId89"/>
    <p:sldId id="374" r:id="rId90"/>
    <p:sldId id="375" r:id="rId91"/>
    <p:sldId id="447" r:id="rId92"/>
    <p:sldId id="377" r:id="rId93"/>
    <p:sldId id="378" r:id="rId94"/>
    <p:sldId id="379" r:id="rId95"/>
    <p:sldId id="380" r:id="rId96"/>
    <p:sldId id="381" r:id="rId97"/>
    <p:sldId id="382" r:id="rId98"/>
    <p:sldId id="448" r:id="rId99"/>
    <p:sldId id="449" r:id="rId100"/>
    <p:sldId id="450" r:id="rId101"/>
    <p:sldId id="451" r:id="rId102"/>
    <p:sldId id="383" r:id="rId103"/>
    <p:sldId id="384" r:id="rId104"/>
    <p:sldId id="385" r:id="rId105"/>
    <p:sldId id="452" r:id="rId106"/>
    <p:sldId id="386" r:id="rId107"/>
    <p:sldId id="387" r:id="rId108"/>
    <p:sldId id="388" r:id="rId109"/>
    <p:sldId id="389" r:id="rId110"/>
    <p:sldId id="390" r:id="rId111"/>
    <p:sldId id="391" r:id="rId112"/>
    <p:sldId id="392" r:id="rId113"/>
    <p:sldId id="393" r:id="rId114"/>
    <p:sldId id="394" r:id="rId115"/>
    <p:sldId id="332" r:id="rId116"/>
    <p:sldId id="306" r:id="rId117"/>
    <p:sldId id="258" r:id="rId118"/>
    <p:sldId id="259" r:id="rId1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1BB5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76193" autoAdjust="0"/>
  </p:normalViewPr>
  <p:slideViewPr>
    <p:cSldViewPr snapToGrid="0">
      <p:cViewPr>
        <p:scale>
          <a:sx n="110" d="100"/>
          <a:sy n="110" d="100"/>
        </p:scale>
        <p:origin x="132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HTML Specification</a:t>
            </a:r>
          </a:p>
          <a:p>
            <a:r>
              <a:rPr lang="en-US" dirty="0"/>
              <a:t>work being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r>
              <a:rPr lang="en-US" dirty="0"/>
              <a:t>This is great news for everyone.</a:t>
            </a:r>
          </a:p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some changes</a:t>
            </a:r>
          </a:p>
          <a:p>
            <a:r>
              <a:rPr lang="en-US" dirty="0"/>
              <a:t>to the HTML specification.</a:t>
            </a:r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Well,</a:t>
            </a:r>
          </a:p>
          <a:p>
            <a:r>
              <a:rPr lang="en-US" dirty="0"/>
              <a:t>six months ago,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standard"</a:t>
            </a:r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Which you would read</a:t>
            </a:r>
          </a:p>
          <a:p>
            <a:r>
              <a:rPr lang="en-US" dirty="0"/>
              <a:t>for a few minutes</a:t>
            </a:r>
          </a:p>
          <a:p>
            <a:r>
              <a:rPr lang="en-US" dirty="0"/>
              <a:t>&lt;slowly&gt;</a:t>
            </a:r>
          </a:p>
          <a:p>
            <a:r>
              <a:rPr lang="en-US" dirty="0"/>
              <a:t>and slowly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the sanity</a:t>
            </a:r>
          </a:p>
          <a:p>
            <a:r>
              <a:rPr lang="en-US" dirty="0"/>
              <a:t>draining from you</a:t>
            </a:r>
          </a:p>
          <a:p>
            <a:r>
              <a:rPr lang="en-US" dirty="0"/>
              <a:t>as if </a:t>
            </a:r>
            <a:r>
              <a:rPr lang="en-US" dirty="0" err="1"/>
              <a:t>cthulhu</a:t>
            </a:r>
            <a:endParaRPr lang="en-US" dirty="0"/>
          </a:p>
          <a:p>
            <a:r>
              <a:rPr lang="en-US" dirty="0"/>
              <a:t>himself</a:t>
            </a:r>
          </a:p>
          <a:p>
            <a:r>
              <a:rPr lang="en-US" dirty="0"/>
              <a:t>was sitting next to you</a:t>
            </a:r>
          </a:p>
          <a:p>
            <a:r>
              <a:rPr lang="en-US" dirty="0"/>
              <a:t>eating pie</a:t>
            </a:r>
          </a:p>
          <a:p>
            <a:r>
              <a:rPr lang="en-US" dirty="0"/>
              <a:t>and waiting for you to</a:t>
            </a:r>
          </a:p>
          <a:p>
            <a:r>
              <a:rPr lang="en-US" dirty="0"/>
              <a:t>wither away.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Platform Incubator Community Group</a:t>
            </a:r>
          </a:p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 err="1"/>
              <a:t>Wooohooo</a:t>
            </a:r>
            <a:r>
              <a:rPr lang="en-US" dirty="0"/>
              <a:t>! Jackpot!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you wait</a:t>
            </a:r>
          </a:p>
          <a:p>
            <a:r>
              <a:rPr lang="en-US" dirty="0"/>
              <a:t>And like three people</a:t>
            </a:r>
          </a:p>
          <a:p>
            <a:r>
              <a:rPr lang="en-US" dirty="0"/>
              <a:t>read it</a:t>
            </a:r>
          </a:p>
          <a:p>
            <a:r>
              <a:rPr lang="en-US" dirty="0"/>
              <a:t>and one person comments on it,</a:t>
            </a:r>
          </a:p>
          <a:p>
            <a:r>
              <a:rPr lang="en-US" dirty="0"/>
              <a:t>and there's a tiny bit of discussion</a:t>
            </a:r>
          </a:p>
          <a:p>
            <a:r>
              <a:rPr lang="en-US" dirty="0"/>
              <a:t>but nothing else happens</a:t>
            </a:r>
          </a:p>
          <a:p>
            <a:r>
              <a:rPr lang="en-US" dirty="0"/>
              <a:t>for months.</a:t>
            </a:r>
          </a:p>
          <a:p>
            <a:endParaRPr lang="en-US" dirty="0"/>
          </a:p>
          <a:p>
            <a:r>
              <a:rPr lang="en-US" dirty="0"/>
              <a:t>And you begin to realize</a:t>
            </a:r>
          </a:p>
          <a:p>
            <a:r>
              <a:rPr lang="en-US" dirty="0"/>
              <a:t>that the either</a:t>
            </a:r>
          </a:p>
          <a:p>
            <a:r>
              <a:rPr lang="en-US" dirty="0"/>
              <a:t>the WICG Process</a:t>
            </a:r>
          </a:p>
          <a:p>
            <a:r>
              <a:rPr lang="en-US" dirty="0"/>
              <a:t>really doesn't work</a:t>
            </a:r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perhaps your idea</a:t>
            </a:r>
          </a:p>
          <a:p>
            <a:r>
              <a:rPr lang="en-US" dirty="0"/>
              <a:t>is really garbage</a:t>
            </a:r>
          </a:p>
          <a:p>
            <a:r>
              <a:rPr lang="en-US" dirty="0"/>
              <a:t>and that you</a:t>
            </a:r>
          </a:p>
          <a:p>
            <a:r>
              <a:rPr lang="en-US" dirty="0"/>
              <a:t>are really garbage.</a:t>
            </a:r>
          </a:p>
          <a:p>
            <a:endParaRPr lang="en-US" dirty="0"/>
          </a:p>
          <a:p>
            <a:r>
              <a:rPr lang="en-US" dirty="0"/>
              <a:t>Thus begins</a:t>
            </a:r>
          </a:p>
          <a:p>
            <a:r>
              <a:rPr lang="en-US" dirty="0"/>
              <a:t>the spiral of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9377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INTERNET</a:t>
            </a:r>
          </a:p>
          <a:p>
            <a:r>
              <a:rPr lang="en-US" dirty="0"/>
              <a:t>SELF</a:t>
            </a:r>
          </a:p>
          <a:p>
            <a:r>
              <a:rPr lang="en-US" dirty="0"/>
              <a:t>DOUBT</a:t>
            </a:r>
          </a:p>
          <a:p>
            <a:endParaRPr lang="en-US" dirty="0"/>
          </a:p>
          <a:p>
            <a:r>
              <a:rPr lang="en-US" dirty="0"/>
              <a:t>Fortunately,</a:t>
            </a:r>
          </a:p>
          <a:p>
            <a:r>
              <a:rPr lang="en-US" dirty="0"/>
              <a:t>as the doubt was</a:t>
            </a:r>
          </a:p>
          <a:p>
            <a:r>
              <a:rPr lang="en-US" dirty="0"/>
              <a:t>just getting going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5773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eyeballs,</a:t>
            </a:r>
          </a:p>
          <a:p>
            <a:r>
              <a:rPr lang="en-US" dirty="0"/>
              <a:t>Not the WICG eyeballs,</a:t>
            </a:r>
          </a:p>
          <a:p>
            <a:r>
              <a:rPr lang="en-US" dirty="0"/>
              <a:t>and honestly,</a:t>
            </a:r>
          </a:p>
          <a:p>
            <a:r>
              <a:rPr lang="en-US" dirty="0"/>
              <a:t>more eyeballs everywhere.</a:t>
            </a:r>
          </a:p>
          <a:p>
            <a:endParaRPr lang="en-US" dirty="0"/>
          </a:p>
          <a:p>
            <a:r>
              <a:rPr lang="en-US" dirty="0"/>
              <a:t>So you open a ticket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WHATWG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and you write some articles</a:t>
            </a:r>
          </a:p>
          <a:p>
            <a:r>
              <a:rPr lang="en-US" dirty="0"/>
              <a:t>and post to reddit,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04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hacker news,</a:t>
            </a:r>
          </a:p>
          <a:p>
            <a:r>
              <a:rPr lang="en-US" dirty="0"/>
              <a:t>and newsletters,</a:t>
            </a:r>
          </a:p>
          <a:p>
            <a:r>
              <a:rPr lang="en-US" dirty="0"/>
              <a:t>twitter,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And this being the internet</a:t>
            </a:r>
          </a:p>
          <a:p>
            <a:r>
              <a:rPr lang="en-US" dirty="0"/>
              <a:t>you get almost no feedback</a:t>
            </a:r>
          </a:p>
          <a:p>
            <a:r>
              <a:rPr lang="en-US" dirty="0"/>
              <a:t>except for people pooping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your idea</a:t>
            </a:r>
          </a:p>
          <a:p>
            <a:r>
              <a:rPr lang="en-US" dirty="0"/>
              <a:t>because it has no value</a:t>
            </a:r>
          </a:p>
          <a:p>
            <a:r>
              <a:rPr lang="en-US" dirty="0"/>
              <a:t>to them personally</a:t>
            </a:r>
          </a:p>
          <a:p>
            <a:r>
              <a:rPr lang="en-US" dirty="0"/>
              <a:t>so it must not have value</a:t>
            </a:r>
          </a:p>
          <a:p>
            <a:r>
              <a:rPr lang="en-US" dirty="0"/>
              <a:t>to anyone else.</a:t>
            </a:r>
          </a:p>
          <a:p>
            <a:endParaRPr lang="en-US" dirty="0"/>
          </a:p>
          <a:p>
            <a:r>
              <a:rPr lang="en-US" dirty="0"/>
              <a:t>and again you doubt yourself</a:t>
            </a:r>
          </a:p>
          <a:p>
            <a:r>
              <a:rPr lang="en-US" dirty="0"/>
              <a:t>and again you doubt your idea</a:t>
            </a:r>
          </a:p>
          <a:p>
            <a:r>
              <a:rPr lang="en-US" dirty="0"/>
              <a:t>and you wonder what to do next.</a:t>
            </a:r>
          </a:p>
          <a:p>
            <a:endParaRPr lang="en-US" dirty="0"/>
          </a:p>
          <a:p>
            <a:r>
              <a:rPr lang="en-US" dirty="0"/>
              <a:t>And then you have a greatest inspiration</a:t>
            </a:r>
          </a:p>
          <a:p>
            <a:r>
              <a:rPr lang="en-US" dirty="0"/>
              <a:t>you ever had...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6655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7429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I’m not…</a:t>
            </a:r>
          </a:p>
          <a:p>
            <a:r>
              <a:rPr lang="en-US" dirty="0"/>
              <a:t>No, wait, that is me.</a:t>
            </a:r>
          </a:p>
          <a:p>
            <a:endParaRPr lang="en-US" dirty="0"/>
          </a:p>
          <a:p>
            <a:r>
              <a:rPr lang="en-US" dirty="0"/>
              <a:t>Long story.</a:t>
            </a:r>
          </a:p>
          <a:p>
            <a:endParaRPr lang="en-US" dirty="0"/>
          </a:p>
          <a:p>
            <a:r>
              <a:rPr lang="en-US" dirty="0"/>
              <a:t>Anyways,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677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am.</a:t>
            </a:r>
          </a:p>
          <a:p>
            <a:endParaRPr lang="en-US" dirty="0"/>
          </a:p>
          <a:p>
            <a:r>
              <a:rPr lang="en-US" dirty="0"/>
              <a:t>You might know me from here at </a:t>
            </a:r>
            <a:r>
              <a:rPr lang="en-US" dirty="0" err="1"/>
              <a:t>CharmCityJS</a:t>
            </a:r>
            <a:endParaRPr lang="en-US" dirty="0"/>
          </a:p>
          <a:p>
            <a:r>
              <a:rPr lang="en-US" dirty="0"/>
              <a:t>Or </a:t>
            </a:r>
            <a:r>
              <a:rPr lang="en-US" dirty="0" err="1"/>
              <a:t>NodeSchool</a:t>
            </a:r>
            <a:endParaRPr lang="en-US" dirty="0"/>
          </a:p>
          <a:p>
            <a:r>
              <a:rPr lang="en-US" dirty="0"/>
              <a:t>Or from around the community.</a:t>
            </a:r>
          </a:p>
          <a:p>
            <a:endParaRPr lang="en-US" dirty="0"/>
          </a:p>
          <a:p>
            <a:r>
              <a:rPr lang="en-US" dirty="0"/>
              <a:t>But if you don’t…</a:t>
            </a:r>
          </a:p>
          <a:p>
            <a:r>
              <a:rPr lang="en-US" dirty="0"/>
              <a:t>these are my places…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and I work for this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Awesome Engineering Company.</a:t>
            </a:r>
          </a:p>
          <a:p>
            <a:r>
              <a:rPr lang="en-US" dirty="0"/>
              <a:t>Which makes libraries and enterprise applications </a:t>
            </a:r>
          </a:p>
          <a:p>
            <a:r>
              <a:rPr lang="en-US" dirty="0"/>
              <a:t>In </a:t>
            </a:r>
            <a:r>
              <a:rPr lang="en-US" dirty="0" err="1"/>
              <a:t>nodejs</a:t>
            </a:r>
            <a:r>
              <a:rPr lang="en-US" dirty="0"/>
              <a:t> for handling massive scale.</a:t>
            </a:r>
          </a:p>
          <a:p>
            <a:endParaRPr lang="en-US" dirty="0"/>
          </a:p>
          <a:p>
            <a:r>
              <a:rPr lang="en-US" dirty="0"/>
              <a:t>I'll hit you with a sales pitch in a few minutes.</a:t>
            </a:r>
          </a:p>
          <a:p>
            <a:endParaRPr lang="en-US" dirty="0"/>
          </a:p>
          <a:p>
            <a:r>
              <a:rPr lang="en-US" dirty="0"/>
              <a:t>But for now I'm here to talk to you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2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dig</a:t>
            </a:r>
          </a:p>
          <a:p>
            <a:r>
              <a:rPr lang="en-US" dirty="0"/>
              <a:t>a little bit</a:t>
            </a:r>
          </a:p>
          <a:p>
            <a:r>
              <a:rPr lang="en-US" dirty="0"/>
              <a:t>into focus</a:t>
            </a:r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87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  <a:p>
            <a:r>
              <a:rPr lang="en-US" dirty="0"/>
              <a:t>we need to know</a:t>
            </a:r>
          </a:p>
          <a:p>
            <a:r>
              <a:rPr lang="en-US" dirty="0"/>
              <a:t>what exactly we are talking about</a:t>
            </a:r>
          </a:p>
          <a:p>
            <a:r>
              <a:rPr lang="en-US" dirty="0"/>
              <a:t>and where it comes from,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Very simply</a:t>
            </a:r>
          </a:p>
          <a:p>
            <a:r>
              <a:rPr lang="en-US" dirty="0"/>
              <a:t>and glossing over a lot of details...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which determines what key was pressed.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r>
              <a:rPr lang="en-US" dirty="0"/>
              <a:t>it gets the associated 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top-level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that is currently targeted</a:t>
            </a:r>
          </a:p>
          <a:p>
            <a:r>
              <a:rPr lang="en-US" dirty="0"/>
              <a:t>to receive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called the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  <a:p>
            <a:r>
              <a:rPr lang="en-US" dirty="0"/>
              <a:t>The key press is then</a:t>
            </a:r>
          </a:p>
          <a:p>
            <a:r>
              <a:rPr lang="en-US" dirty="0"/>
              <a:t>translated into an event</a:t>
            </a:r>
          </a:p>
          <a:p>
            <a:r>
              <a:rPr lang="en-US" dirty="0"/>
              <a:t>and the event is then fired</a:t>
            </a:r>
          </a:p>
          <a:p>
            <a:r>
              <a:rPr lang="en-US" dirty="0"/>
              <a:t>with the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as its target.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can see</a:t>
            </a:r>
          </a:p>
          <a:p>
            <a:r>
              <a:rPr lang="en-US" dirty="0"/>
              <a:t>that focus</a:t>
            </a:r>
          </a:p>
          <a:p>
            <a:r>
              <a:rPr lang="en-US" dirty="0"/>
              <a:t>is a series of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r>
              <a:rPr lang="en-US" dirty="0"/>
              <a:t>together with the focus related events</a:t>
            </a:r>
          </a:p>
          <a:p>
            <a:r>
              <a:rPr lang="en-US" dirty="0"/>
              <a:t>(focus, blur, </a:t>
            </a:r>
            <a:r>
              <a:rPr lang="en-US" dirty="0" err="1"/>
              <a:t>focusin</a:t>
            </a:r>
            <a:r>
              <a:rPr lang="en-US" dirty="0"/>
              <a:t>, </a:t>
            </a:r>
            <a:r>
              <a:rPr lang="en-US" dirty="0" err="1"/>
              <a:t>focusout</a:t>
            </a:r>
            <a:r>
              <a:rPr lang="en-US" dirty="0"/>
              <a:t>)</a:t>
            </a:r>
          </a:p>
          <a:p>
            <a:r>
              <a:rPr lang="en-US" dirty="0"/>
              <a:t>and the </a:t>
            </a:r>
            <a:r>
              <a:rPr lang="en-US" dirty="0" err="1"/>
              <a:t>element.focus</a:t>
            </a:r>
            <a:r>
              <a:rPr lang="en-US" dirty="0"/>
              <a:t>() and the </a:t>
            </a:r>
            <a:r>
              <a:rPr lang="en-US" dirty="0" err="1"/>
              <a:t>element.blur</a:t>
            </a:r>
            <a:r>
              <a:rPr lang="en-US" dirty="0"/>
              <a:t>() functions</a:t>
            </a:r>
          </a:p>
          <a:p>
            <a:r>
              <a:rPr lang="en-US" dirty="0"/>
              <a:t>make up the focus subsystem.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ActiveElement</a:t>
            </a:r>
            <a:r>
              <a:rPr lang="en-US" dirty="0"/>
              <a:t> tells us</a:t>
            </a:r>
          </a:p>
          <a:p>
            <a:r>
              <a:rPr lang="en-US" dirty="0"/>
              <a:t>what is currently focused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9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focus() method </a:t>
            </a:r>
          </a:p>
          <a:p>
            <a:r>
              <a:rPr lang="en-US" dirty="0"/>
              <a:t>is used to set</a:t>
            </a:r>
          </a:p>
          <a:p>
            <a:r>
              <a:rPr lang="en-US" dirty="0"/>
              <a:t>the active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26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blur() method </a:t>
            </a:r>
          </a:p>
          <a:p>
            <a:r>
              <a:rPr lang="en-US" dirty="0"/>
              <a:t>is used to clear</a:t>
            </a:r>
          </a:p>
          <a:p>
            <a:r>
              <a:rPr lang="en-US" dirty="0"/>
              <a:t>the active focus.</a:t>
            </a:r>
          </a:p>
          <a:p>
            <a:endParaRPr lang="en-US" dirty="0"/>
          </a:p>
          <a:p>
            <a:r>
              <a:rPr lang="en-US" dirty="0"/>
              <a:t>Interesting note,</a:t>
            </a:r>
          </a:p>
          <a:p>
            <a:r>
              <a:rPr lang="en-US" dirty="0"/>
              <a:t>what happens to the focus</a:t>
            </a:r>
          </a:p>
          <a:p>
            <a:r>
              <a:rPr lang="en-US" dirty="0"/>
              <a:t>when you call blur()</a:t>
            </a:r>
          </a:p>
          <a:p>
            <a:r>
              <a:rPr lang="en-US" dirty="0"/>
              <a:t>is entirely up to</a:t>
            </a:r>
          </a:p>
          <a:p>
            <a:r>
              <a:rPr lang="en-US" dirty="0"/>
              <a:t>the browser</a:t>
            </a:r>
          </a:p>
          <a:p>
            <a:r>
              <a:rPr lang="en-US" dirty="0"/>
              <a:t>and just about anything</a:t>
            </a:r>
          </a:p>
          <a:p>
            <a:r>
              <a:rPr lang="en-US" dirty="0"/>
              <a:t>could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21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event</a:t>
            </a:r>
          </a:p>
          <a:p>
            <a:r>
              <a:rPr lang="en-US" dirty="0"/>
              <a:t>occurs whenever an element</a:t>
            </a:r>
          </a:p>
          <a:p>
            <a:r>
              <a:rPr lang="en-US" dirty="0"/>
              <a:t>becomes the active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30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blur event</a:t>
            </a:r>
          </a:p>
          <a:p>
            <a:r>
              <a:rPr lang="en-US" dirty="0"/>
              <a:t>occurs whenever an element</a:t>
            </a:r>
          </a:p>
          <a:p>
            <a:r>
              <a:rPr lang="en-US" dirty="0"/>
              <a:t>loses the active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8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focusin</a:t>
            </a:r>
            <a:r>
              <a:rPr lang="en-US" dirty="0"/>
              <a:t> event</a:t>
            </a:r>
          </a:p>
          <a:p>
            <a:r>
              <a:rPr lang="en-US" dirty="0"/>
              <a:t>occurs whenever an element</a:t>
            </a:r>
          </a:p>
          <a:p>
            <a:r>
              <a:rPr lang="en-US" dirty="0"/>
              <a:t>is about to </a:t>
            </a:r>
          </a:p>
          <a:p>
            <a:r>
              <a:rPr lang="en-US" dirty="0"/>
              <a:t>become the active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31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focusout</a:t>
            </a:r>
            <a:r>
              <a:rPr lang="en-US" dirty="0"/>
              <a:t> event</a:t>
            </a:r>
          </a:p>
          <a:p>
            <a:r>
              <a:rPr lang="en-US" dirty="0"/>
              <a:t>occurs whenever an element</a:t>
            </a:r>
          </a:p>
          <a:p>
            <a:r>
              <a:rPr lang="en-US" dirty="0"/>
              <a:t>is about to </a:t>
            </a:r>
          </a:p>
          <a:p>
            <a:r>
              <a:rPr lang="en-US" dirty="0"/>
              <a:t>lose the active focus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0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subsystem.</a:t>
            </a:r>
          </a:p>
          <a:p>
            <a:r>
              <a:rPr lang="en-US" dirty="0"/>
              <a:t>These 7 pieces.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53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Until it </a:t>
            </a:r>
            <a:r>
              <a:rPr lang="en-US" dirty="0" err="1"/>
              <a:t>doesnt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830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you are</a:t>
            </a:r>
          </a:p>
          <a:p>
            <a:r>
              <a:rPr lang="en-US" dirty="0"/>
              <a:t>an incredibly dashing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comes to you</a:t>
            </a:r>
          </a:p>
          <a:p>
            <a:r>
              <a:rPr lang="en-US" dirty="0"/>
              <a:t>and says that the focus</a:t>
            </a:r>
          </a:p>
          <a:p>
            <a:r>
              <a:rPr lang="en-US" dirty="0"/>
              <a:t>when you press ENTER</a:t>
            </a:r>
          </a:p>
          <a:p>
            <a:r>
              <a:rPr lang="en-US" dirty="0"/>
              <a:t>should automatically advance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  <a:p>
            <a:r>
              <a:rPr lang="en-US" dirty="0"/>
              <a:t>This is a pretty common request</a:t>
            </a:r>
          </a:p>
          <a:p>
            <a:r>
              <a:rPr lang="en-US" dirty="0"/>
              <a:t>for customers to make.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endParaRPr lang="en-US" dirty="0"/>
          </a:p>
          <a:p>
            <a:r>
              <a:rPr lang="en-US" dirty="0"/>
              <a:t>I find it simplifies</a:t>
            </a:r>
          </a:p>
          <a:p>
            <a:r>
              <a:rPr lang="en-US" dirty="0"/>
              <a:t>all my web component work greatly.</a:t>
            </a:r>
          </a:p>
          <a:p>
            <a:endParaRPr lang="en-US" dirty="0"/>
          </a:p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I'll walk through this</a:t>
            </a:r>
          </a:p>
          <a:p>
            <a:r>
              <a:rPr lang="en-US" dirty="0"/>
              <a:t>very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this case</a:t>
            </a:r>
          </a:p>
          <a:p>
            <a:r>
              <a:rPr lang="en-US" dirty="0"/>
              <a:t>we need the </a:t>
            </a:r>
            <a:r>
              <a:rPr lang="en-US" dirty="0" err="1"/>
              <a:t>ZephComponents</a:t>
            </a:r>
            <a:r>
              <a:rPr lang="en-US" dirty="0"/>
              <a:t> object</a:t>
            </a:r>
          </a:p>
          <a:p>
            <a:r>
              <a:rPr lang="en-US" dirty="0"/>
              <a:t>and the html() and </a:t>
            </a:r>
            <a:r>
              <a:rPr lang="en-US" dirty="0" err="1"/>
              <a:t>onEventAt</a:t>
            </a:r>
            <a:r>
              <a:rPr lang="en-US" dirty="0"/>
              <a:t>() </a:t>
            </a:r>
          </a:p>
          <a:p>
            <a:r>
              <a:rPr lang="en-US" dirty="0"/>
              <a:t>definition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Using the </a:t>
            </a:r>
            <a:r>
              <a:rPr lang="en-US" dirty="0" err="1"/>
              <a:t>ZephComponents.define</a:t>
            </a:r>
            <a:r>
              <a:rPr lang="en-US" dirty="0"/>
              <a:t>() function,</a:t>
            </a:r>
          </a:p>
          <a:p>
            <a:r>
              <a:rPr lang="en-US" dirty="0"/>
              <a:t>we define our "my-user-field" component.</a:t>
            </a:r>
          </a:p>
          <a:p>
            <a:endParaRPr lang="en-US" dirty="0"/>
          </a:p>
          <a:p>
            <a:r>
              <a:rPr lang="en-US" dirty="0"/>
              <a:t>To define a component,</a:t>
            </a:r>
          </a:p>
          <a:p>
            <a:r>
              <a:rPr lang="en-US" dirty="0"/>
              <a:t>we give it a name,</a:t>
            </a:r>
          </a:p>
          <a:p>
            <a:r>
              <a:rPr lang="en-US" dirty="0"/>
              <a:t>"my-user-field"</a:t>
            </a:r>
          </a:p>
          <a:p>
            <a:r>
              <a:rPr lang="en-US" dirty="0"/>
              <a:t>and a method</a:t>
            </a:r>
          </a:p>
          <a:p>
            <a:r>
              <a:rPr lang="en-US" dirty="0"/>
              <a:t>that contains all of our </a:t>
            </a:r>
          </a:p>
          <a:p>
            <a:r>
              <a:rPr lang="en-US" dirty="0"/>
              <a:t>component definitions.</a:t>
            </a:r>
          </a:p>
          <a:p>
            <a:endParaRPr lang="en-US" dirty="0"/>
          </a:p>
          <a:p>
            <a:r>
              <a:rPr lang="en-US" dirty="0"/>
              <a:t>This component </a:t>
            </a:r>
          </a:p>
          <a:p>
            <a:r>
              <a:rPr lang="en-US" dirty="0"/>
              <a:t>has two definition methods…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of our Web Component</a:t>
            </a:r>
          </a:p>
          <a:p>
            <a:r>
              <a:rPr lang="en-US" dirty="0"/>
              <a:t>using </a:t>
            </a:r>
            <a:r>
              <a:rPr lang="en-US" dirty="0" err="1"/>
              <a:t>ZephJS's</a:t>
            </a:r>
            <a:endParaRPr lang="en-US" dirty="0"/>
          </a:p>
          <a:p>
            <a:r>
              <a:rPr lang="en-US" dirty="0"/>
              <a:t>html() definition method</a:t>
            </a:r>
          </a:p>
          <a:p>
            <a:r>
              <a:rPr lang="en-US" dirty="0"/>
              <a:t>and giving it the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Second,</a:t>
            </a:r>
          </a:p>
          <a:p>
            <a:r>
              <a:rPr lang="en-US" dirty="0"/>
              <a:t>We tell </a:t>
            </a:r>
            <a:r>
              <a:rPr lang="en-US" dirty="0" err="1"/>
              <a:t>ZephJS</a:t>
            </a:r>
            <a:endParaRPr lang="en-US" dirty="0"/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within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See, </a:t>
            </a:r>
          </a:p>
          <a:p>
            <a:r>
              <a:rPr lang="en-US" dirty="0"/>
              <a:t>A Web Component</a:t>
            </a:r>
          </a:p>
          <a:p>
            <a:r>
              <a:rPr lang="en-US" dirty="0"/>
              <a:t>is intentionally designed</a:t>
            </a:r>
          </a:p>
          <a:p>
            <a:r>
              <a:rPr lang="en-US" dirty="0"/>
              <a:t>to be re-used repeatedly.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does our code</a:t>
            </a:r>
          </a:p>
          <a:p>
            <a:r>
              <a:rPr lang="en-US" dirty="0"/>
              <a:t>know where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9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 used to set the focus</a:t>
            </a:r>
          </a:p>
          <a:p>
            <a:r>
              <a:rPr lang="en-US" dirty="0"/>
              <a:t>to some element.</a:t>
            </a:r>
          </a:p>
          <a:p>
            <a:endParaRPr lang="en-US" dirty="0"/>
          </a:p>
          <a:p>
            <a:r>
              <a:rPr lang="en-US" dirty="0"/>
              <a:t>But 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web component is </a:t>
            </a:r>
          </a:p>
          <a:p>
            <a:r>
              <a:rPr lang="en-US" dirty="0"/>
              <a:t>completely encapsulated</a:t>
            </a:r>
          </a:p>
          <a:p>
            <a:r>
              <a:rPr lang="en-US" dirty="0"/>
              <a:t>and knows nothing about</a:t>
            </a:r>
          </a:p>
          <a:p>
            <a:r>
              <a:rPr lang="en-US" dirty="0"/>
              <a:t>what exists outside of it.</a:t>
            </a:r>
          </a:p>
          <a:p>
            <a:endParaRPr lang="en-US" dirty="0"/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r>
              <a:rPr lang="en-US" dirty="0"/>
              <a:t>No programmatic way to move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822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756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there are just</a:t>
            </a:r>
          </a:p>
          <a:p>
            <a:r>
              <a:rPr lang="en-US" dirty="0"/>
              <a:t>too many edge cases.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r>
              <a:rPr lang="en-US" dirty="0"/>
              <a:t>Here's what it says about what 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Elements that have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their </a:t>
            </a:r>
            <a:r>
              <a:rPr lang="en-US" sz="1200" dirty="0" err="1"/>
              <a:t>tabindex</a:t>
            </a:r>
            <a:r>
              <a:rPr lang="en-US" sz="1200" dirty="0"/>
              <a:t> focus flag set,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are not actually disabled,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are not expressly inert,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that are either being rendered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or being used as relevant canvas fallback content.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233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shapes of area elements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 an image map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associated with an </a:t>
            </a:r>
            <a:r>
              <a:rPr lang="en-US" sz="1200" dirty="0" err="1"/>
              <a:t>img</a:t>
            </a:r>
            <a:r>
              <a:rPr lang="en-US" sz="1200" dirty="0"/>
              <a:t> element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is being rendered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is not expressly inert.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64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user-agent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provided </a:t>
            </a:r>
            <a:r>
              <a:rPr lang="en-US" sz="1200" dirty="0" err="1"/>
              <a:t>subwidgets</a:t>
            </a:r>
            <a:r>
              <a:rPr lang="en-US" sz="120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 elements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are being rendered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are not actually disabled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or expressly inert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808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scrollable regions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 elements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are being rendered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are not expressly inert.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053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viewport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 a Document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that is in a browsing context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is not inert.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397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Any other element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or part of an element,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especially to aid with accessibility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or to better match platform conventions.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</a:t>
            </a:r>
            <a:r>
              <a:rPr lang="en-US" sz="1200" dirty="0" err="1"/>
              <a:t>dont</a:t>
            </a:r>
            <a:r>
              <a:rPr lang="en-US" sz="1200" dirty="0"/>
              <a:t> know about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I find this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confusing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as hell.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honestly,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</a:t>
            </a:r>
            <a:r>
              <a:rPr lang="en-US" sz="1200" dirty="0" err="1"/>
              <a:t>dont</a:t>
            </a:r>
            <a:r>
              <a:rPr lang="en-US" sz="1200" dirty="0"/>
              <a:t> want to write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method that tries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figure this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becuase</a:t>
            </a:r>
            <a:r>
              <a:rPr lang="en-US" sz="1200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automatically.</a:t>
            </a:r>
          </a:p>
          <a:p>
            <a:r>
              <a:rPr lang="en-US" dirty="0"/>
              <a:t>(Or decrement the focus automatically)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browsers,</a:t>
            </a:r>
          </a:p>
          <a:p>
            <a:r>
              <a:rPr lang="en-US" dirty="0"/>
              <a:t>internally,</a:t>
            </a:r>
          </a:p>
          <a:p>
            <a:r>
              <a:rPr lang="en-US" dirty="0"/>
              <a:t>have a means to determine</a:t>
            </a:r>
          </a:p>
          <a:p>
            <a:r>
              <a:rPr lang="en-US" dirty="0"/>
              <a:t>if an element is focusable</a:t>
            </a:r>
          </a:p>
          <a:p>
            <a:r>
              <a:rPr lang="en-US" dirty="0"/>
              <a:t>and they have a means</a:t>
            </a:r>
          </a:p>
          <a:p>
            <a:r>
              <a:rPr lang="en-US" dirty="0"/>
              <a:t>to advance the focus to</a:t>
            </a:r>
          </a:p>
          <a:p>
            <a:r>
              <a:rPr lang="en-US" dirty="0"/>
              <a:t>the next focusable element.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7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&lt;ADVANCE 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mostly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it could do more</a:t>
            </a:r>
          </a:p>
          <a:p>
            <a:r>
              <a:rPr lang="en-US" dirty="0"/>
              <a:t>it could be easier</a:t>
            </a:r>
          </a:p>
          <a:p>
            <a:r>
              <a:rPr lang="en-US" dirty="0"/>
              <a:t>it could be more powerful.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  <a:p>
            <a:r>
              <a:rPr lang="en-US" dirty="0"/>
              <a:t>I call this, </a:t>
            </a:r>
            <a:r>
              <a:rPr lang="en-US" dirty="0" err="1"/>
              <a:t>isFocusable</a:t>
            </a:r>
            <a:r>
              <a:rPr lang="en-US" dirty="0"/>
              <a:t>(e)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  <a:p>
            <a:r>
              <a:rPr lang="en-US" dirty="0"/>
              <a:t>I call these</a:t>
            </a:r>
          </a:p>
          <a:p>
            <a:r>
              <a:rPr lang="en-US" dirty="0"/>
              <a:t>forward() and backward().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could we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(aka limit)</a:t>
            </a:r>
          </a:p>
          <a:p>
            <a:r>
              <a:rPr lang="en-US" dirty="0"/>
              <a:t>focus to a particular container?</a:t>
            </a:r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within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of 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r>
              <a:rPr lang="en-US" dirty="0"/>
              <a:t>[Slide: WTF?!?]</a:t>
            </a:r>
          </a:p>
          <a:p>
            <a:r>
              <a:rPr lang="en-US" dirty="0"/>
              <a:t>[Sound: Needle Scratch]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915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naturally,</a:t>
            </a:r>
          </a:p>
          <a:p>
            <a:r>
              <a:rPr lang="en-US" dirty="0"/>
              <a:t>when you have all these</a:t>
            </a:r>
          </a:p>
          <a:p>
            <a:r>
              <a:rPr lang="en-US" dirty="0"/>
              <a:t>great ideas to add to browsers</a:t>
            </a:r>
          </a:p>
          <a:p>
            <a:r>
              <a:rPr lang="en-US" dirty="0"/>
              <a:t>we write a new library</a:t>
            </a:r>
          </a:p>
          <a:p>
            <a:r>
              <a:rPr lang="en-US" dirty="0"/>
              <a:t>and publish it</a:t>
            </a:r>
          </a:p>
          <a:p>
            <a:r>
              <a:rPr lang="en-US" dirty="0"/>
              <a:t>to the INTERNET</a:t>
            </a:r>
          </a:p>
          <a:p>
            <a:r>
              <a:rPr lang="en-US" dirty="0"/>
              <a:t>and everyone</a:t>
            </a:r>
          </a:p>
          <a:p>
            <a:r>
              <a:rPr lang="en-US" dirty="0"/>
              <a:t>will instantly use it</a:t>
            </a:r>
          </a:p>
          <a:p>
            <a:r>
              <a:rPr lang="en-US" dirty="0"/>
              <a:t>and throw flowers at your feet</a:t>
            </a:r>
          </a:p>
          <a:p>
            <a:r>
              <a:rPr lang="en-US" dirty="0"/>
              <a:t>and shower you with praise.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a library</a:t>
            </a:r>
          </a:p>
          <a:p>
            <a:r>
              <a:rPr lang="en-US" dirty="0"/>
              <a:t>called "</a:t>
            </a:r>
            <a:r>
              <a:rPr lang="en-US" dirty="0" err="1"/>
              <a:t>Tabbable</a:t>
            </a:r>
            <a:r>
              <a:rPr lang="en-US" dirty="0"/>
              <a:t>"</a:t>
            </a:r>
          </a:p>
          <a:p>
            <a:r>
              <a:rPr lang="en-US" dirty="0"/>
              <a:t>written by David Clark.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Tabbable</a:t>
            </a:r>
            <a:r>
              <a:rPr lang="en-US" dirty="0"/>
              <a:t> will return an array</a:t>
            </a:r>
          </a:p>
          <a:p>
            <a:r>
              <a:rPr lang="en-US" dirty="0"/>
              <a:t>of all descendant nodes</a:t>
            </a:r>
          </a:p>
          <a:p>
            <a:r>
              <a:rPr lang="en-US" dirty="0"/>
              <a:t>for a given node</a:t>
            </a:r>
          </a:p>
          <a:p>
            <a:r>
              <a:rPr lang="en-US" dirty="0"/>
              <a:t>which meet </a:t>
            </a:r>
            <a:r>
              <a:rPr lang="en-US" dirty="0" err="1"/>
              <a:t>Tabbables</a:t>
            </a:r>
            <a:r>
              <a:rPr lang="en-US" dirty="0"/>
              <a:t> internal definition</a:t>
            </a:r>
          </a:p>
          <a:p>
            <a:r>
              <a:rPr lang="en-US" dirty="0"/>
              <a:t>of what is a focusable element.</a:t>
            </a:r>
          </a:p>
          <a:p>
            <a:endParaRPr lang="en-US" dirty="0"/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I "stole" the one from </a:t>
            </a:r>
            <a:r>
              <a:rPr lang="en-US" dirty="0" err="1"/>
              <a:t>Tabbable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From there I added a global object</a:t>
            </a:r>
          </a:p>
          <a:p>
            <a:r>
              <a:rPr lang="en-US" dirty="0"/>
              <a:t>to window</a:t>
            </a:r>
          </a:p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And about this time</a:t>
            </a:r>
          </a:p>
          <a:p>
            <a:r>
              <a:rPr lang="en-US" dirty="0"/>
              <a:t>I started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am *I* writing a library?</a:t>
            </a:r>
          </a:p>
          <a:p>
            <a:r>
              <a:rPr lang="en-US" dirty="0"/>
              <a:t>why doesn't the browser</a:t>
            </a:r>
          </a:p>
          <a:p>
            <a:r>
              <a:rPr lang="en-US" dirty="0"/>
              <a:t>just have these functions natively.</a:t>
            </a:r>
          </a:p>
          <a:p>
            <a:endParaRPr lang="en-US" dirty="0"/>
          </a:p>
          <a:p>
            <a:r>
              <a:rPr lang="en-US" dirty="0"/>
              <a:t>And if not,</a:t>
            </a:r>
          </a:p>
          <a:p>
            <a:r>
              <a:rPr lang="en-US" dirty="0"/>
              <a:t>is this something I could get changed?</a:t>
            </a:r>
          </a:p>
          <a:p>
            <a:endParaRPr lang="en-US" dirty="0"/>
          </a:p>
          <a:p>
            <a:r>
              <a:rPr lang="en-US" dirty="0"/>
              <a:t>surely, this something</a:t>
            </a:r>
          </a:p>
          <a:p>
            <a:r>
              <a:rPr lang="en-US" dirty="0"/>
              <a:t>everyone would want!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until about three months ago</a:t>
            </a:r>
          </a:p>
          <a:p>
            <a:r>
              <a:rPr lang="en-US" dirty="0"/>
              <a:t>they worked independently</a:t>
            </a:r>
          </a:p>
          <a:p>
            <a:r>
              <a:rPr lang="en-US" dirty="0"/>
              <a:t>of one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tacitly acknowledging</a:t>
            </a:r>
          </a:p>
          <a:p>
            <a:r>
              <a:rPr lang="en-US" dirty="0"/>
              <a:t>one another.</a:t>
            </a:r>
          </a:p>
          <a:p>
            <a:endParaRPr lang="en-US" dirty="0"/>
          </a:p>
          <a:p>
            <a:r>
              <a:rPr lang="en-US" dirty="0"/>
              <a:t>However,</a:t>
            </a:r>
          </a:p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signed an agreement</a:t>
            </a:r>
          </a:p>
          <a:p>
            <a:r>
              <a:rPr lang="en-US" dirty="0"/>
              <a:t>to work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gif"/><Relationship Id="rId18" Type="http://schemas.openxmlformats.org/officeDocument/2006/relationships/image" Target="../media/image57.jpg"/><Relationship Id="rId26" Type="http://schemas.openxmlformats.org/officeDocument/2006/relationships/image" Target="../media/image65.jpg"/><Relationship Id="rId3" Type="http://schemas.openxmlformats.org/officeDocument/2006/relationships/image" Target="../media/image42.jpg"/><Relationship Id="rId21" Type="http://schemas.openxmlformats.org/officeDocument/2006/relationships/image" Target="../media/image60.jpg"/><Relationship Id="rId34" Type="http://schemas.openxmlformats.org/officeDocument/2006/relationships/image" Target="../media/image73.jpg"/><Relationship Id="rId7" Type="http://schemas.openxmlformats.org/officeDocument/2006/relationships/image" Target="../media/image46.jpg"/><Relationship Id="rId12" Type="http://schemas.openxmlformats.org/officeDocument/2006/relationships/image" Target="../media/image51.jpg"/><Relationship Id="rId17" Type="http://schemas.openxmlformats.org/officeDocument/2006/relationships/image" Target="../media/image56.jpg"/><Relationship Id="rId25" Type="http://schemas.openxmlformats.org/officeDocument/2006/relationships/image" Target="../media/image64.jpg"/><Relationship Id="rId33" Type="http://schemas.openxmlformats.org/officeDocument/2006/relationships/image" Target="../media/image72.webp"/><Relationship Id="rId38" Type="http://schemas.openxmlformats.org/officeDocument/2006/relationships/image" Target="../media/image77.jpg"/><Relationship Id="rId2" Type="http://schemas.openxmlformats.org/officeDocument/2006/relationships/notesSlide" Target="../notesSlides/notesSlide115.xml"/><Relationship Id="rId16" Type="http://schemas.openxmlformats.org/officeDocument/2006/relationships/image" Target="../media/image55.jpg"/><Relationship Id="rId20" Type="http://schemas.openxmlformats.org/officeDocument/2006/relationships/image" Target="../media/image59.jpg"/><Relationship Id="rId29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24" Type="http://schemas.openxmlformats.org/officeDocument/2006/relationships/image" Target="../media/image63.jpg"/><Relationship Id="rId32" Type="http://schemas.openxmlformats.org/officeDocument/2006/relationships/image" Target="../media/image71.jpg"/><Relationship Id="rId37" Type="http://schemas.openxmlformats.org/officeDocument/2006/relationships/image" Target="../media/image76.jpg"/><Relationship Id="rId5" Type="http://schemas.openxmlformats.org/officeDocument/2006/relationships/image" Target="../media/image44.jpg"/><Relationship Id="rId15" Type="http://schemas.openxmlformats.org/officeDocument/2006/relationships/image" Target="../media/image54.jpg"/><Relationship Id="rId23" Type="http://schemas.openxmlformats.org/officeDocument/2006/relationships/image" Target="../media/image62.jpg"/><Relationship Id="rId28" Type="http://schemas.openxmlformats.org/officeDocument/2006/relationships/image" Target="../media/image67.jpg"/><Relationship Id="rId36" Type="http://schemas.openxmlformats.org/officeDocument/2006/relationships/image" Target="../media/image75.jpg"/><Relationship Id="rId10" Type="http://schemas.openxmlformats.org/officeDocument/2006/relationships/image" Target="../media/image49.jpg"/><Relationship Id="rId19" Type="http://schemas.openxmlformats.org/officeDocument/2006/relationships/image" Target="../media/image58.jpg"/><Relationship Id="rId31" Type="http://schemas.openxmlformats.org/officeDocument/2006/relationships/image" Target="../media/image70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Relationship Id="rId14" Type="http://schemas.openxmlformats.org/officeDocument/2006/relationships/image" Target="../media/image53.jpg"/><Relationship Id="rId22" Type="http://schemas.openxmlformats.org/officeDocument/2006/relationships/image" Target="../media/image61.jpg"/><Relationship Id="rId27" Type="http://schemas.openxmlformats.org/officeDocument/2006/relationships/image" Target="../media/image66.jpg"/><Relationship Id="rId30" Type="http://schemas.openxmlformats.org/officeDocument/2006/relationships/image" Target="../media/image69.jpg"/><Relationship Id="rId35" Type="http://schemas.openxmlformats.org/officeDocument/2006/relationships/image" Target="../media/image74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16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6BE62-4F6A-47BF-9D97-583566D0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674" name="Picture 2" descr="Rafal Badan for Pardes publishing house">
            <a:extLst>
              <a:ext uri="{FF2B5EF4-FFF2-40B4-BE49-F238E27FC236}">
                <a16:creationId xmlns:a16="http://schemas.microsoft.com/office/drawing/2014/main" id="{AAF814B7-6022-4711-940F-8136181C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Sad Cry GIF by SpongeBob SquarePants">
            <a:extLst>
              <a:ext uri="{FF2B5EF4-FFF2-40B4-BE49-F238E27FC236}">
                <a16:creationId xmlns:a16="http://schemas.microsoft.com/office/drawing/2014/main" id="{2AF8D09F-EAD5-40B7-81B3-EF8E14EF91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6189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1DE6301-EB40-4C8A-8A90-81766B0450D1}"/>
              </a:ext>
            </a:extLst>
          </p:cNvPr>
          <p:cNvGrpSpPr/>
          <p:nvPr/>
        </p:nvGrpSpPr>
        <p:grpSpPr>
          <a:xfrm>
            <a:off x="0" y="1693425"/>
            <a:ext cx="12192000" cy="3471149"/>
            <a:chOff x="0" y="749788"/>
            <a:chExt cx="12192000" cy="347114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DF7D20-A11B-441D-942A-FC813B4C351E}"/>
                </a:ext>
              </a:extLst>
            </p:cNvPr>
            <p:cNvSpPr txBox="1"/>
            <p:nvPr/>
          </p:nvSpPr>
          <p:spPr>
            <a:xfrm>
              <a:off x="0" y="749788"/>
              <a:ext cx="121920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Impact" panose="020B0806030902050204" pitchFamily="34" charset="0"/>
                </a:rPr>
                <a:t>INTERNET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C995553-FFAB-45A7-BFE8-2CAB24A4DE6E}"/>
                </a:ext>
              </a:extLst>
            </p:cNvPr>
            <p:cNvGrpSpPr/>
            <p:nvPr/>
          </p:nvGrpSpPr>
          <p:grpSpPr>
            <a:xfrm>
              <a:off x="2754774" y="2435833"/>
              <a:ext cx="7054771" cy="1785104"/>
              <a:chOff x="2627453" y="1978633"/>
              <a:chExt cx="7054771" cy="178510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B1350A-2182-4330-91D6-4543825CD719}"/>
                  </a:ext>
                </a:extLst>
              </p:cNvPr>
              <p:cNvSpPr txBox="1"/>
              <p:nvPr/>
            </p:nvSpPr>
            <p:spPr>
              <a:xfrm>
                <a:off x="2627453" y="1978633"/>
                <a:ext cx="2725838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0" dirty="0">
                    <a:latin typeface="Impact" panose="020B0806030902050204" pitchFamily="34" charset="0"/>
                  </a:rPr>
                  <a:t>Self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0812DA-955D-4C04-8807-158CC0BAC76D}"/>
                  </a:ext>
                </a:extLst>
              </p:cNvPr>
              <p:cNvSpPr txBox="1"/>
              <p:nvPr/>
            </p:nvSpPr>
            <p:spPr>
              <a:xfrm>
                <a:off x="5688958" y="1978633"/>
                <a:ext cx="399326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0" dirty="0">
                    <a:latin typeface="Impact" panose="020B0806030902050204" pitchFamily="34" charset="0"/>
                  </a:rPr>
                  <a:t>Doubt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49834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648E2-8D84-47E8-BD95-01E2E32ED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2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Image result for poop">
            <a:extLst>
              <a:ext uri="{FF2B5EF4-FFF2-40B4-BE49-F238E27FC236}">
                <a16:creationId xmlns:a16="http://schemas.microsoft.com/office/drawing/2014/main" id="{CCE0FBEC-8F8F-4C9C-A90E-D98A17528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9939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23558-B9BE-48D2-8EC8-758C44A79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19" y="1492017"/>
            <a:ext cx="1828800" cy="1558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D763DD-BC25-403F-A24E-3C138985B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099" y="4932861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DDE7F-5B82-49A4-9F40-D339015A1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799" y="4593525"/>
            <a:ext cx="1828800" cy="1214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4E3E7-33F4-41A6-9F26-70510DA4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73" y="198401"/>
            <a:ext cx="1828800" cy="1218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515630-A73B-413F-8196-822117DEB6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18" y="4108095"/>
            <a:ext cx="1828800" cy="12202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857FE6-27CE-408E-AB6C-0B57D2BDC1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37" y="5583560"/>
            <a:ext cx="1828800" cy="12170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5BE557-74D1-45E4-8F0A-3D6505C0F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59" y="2876958"/>
            <a:ext cx="1828800" cy="10027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8ADECB-6AAB-4093-85EB-5CFC61C068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39" y="463963"/>
            <a:ext cx="1828800" cy="13709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5123CC-FEB3-44ED-950E-86BFE0B48C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889" y="1573559"/>
            <a:ext cx="1828800" cy="1828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09F2DD-F935-4F3E-9862-18EA10C5D4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740" y="3410067"/>
            <a:ext cx="1828800" cy="12203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5A38FE-CA61-4CB4-B18A-1F6ABF13A2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12" y="32401"/>
            <a:ext cx="1828800" cy="15215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E09A89-3F41-4FD5-8A37-F8BA4EB609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10825"/>
            <a:ext cx="1828800" cy="9911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7A2D84-5337-4A34-9BC6-3675561852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257" y="5399633"/>
            <a:ext cx="1828800" cy="13698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DB1538-4E1D-44EB-BD41-580CE19BF2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12" y="3840409"/>
            <a:ext cx="1828800" cy="12169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40CC9C-EC99-4C5E-BCBA-CA70637688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98" y="4312000"/>
            <a:ext cx="1828800" cy="12169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E98D9DD-CD15-44AB-8133-289E42DF8D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831" y="3113842"/>
            <a:ext cx="1828800" cy="27432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B51EE54-74FD-4944-9E14-77B0BCE1D7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" y="2182461"/>
            <a:ext cx="1828800" cy="12617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DC9AA4-1CCB-4134-8730-64E4E6E7018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099" y="3675679"/>
            <a:ext cx="1828800" cy="1219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5F5631B-C3DD-4757-922B-F415AC10619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8" y="1031400"/>
            <a:ext cx="1828800" cy="1143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739BEE-DD14-4CDF-8510-D2BD160EF8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243" y="2958314"/>
            <a:ext cx="1828800" cy="1213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F502B26-0F54-4B41-8A88-EA8A2550413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7" y="5019282"/>
            <a:ext cx="1828800" cy="1219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E0D3F29-C419-41B5-A5EA-EC5CFFF968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65" y="112407"/>
            <a:ext cx="1828800" cy="277764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2C7D604-8331-4747-A469-2EB762DA03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65" y="4324757"/>
            <a:ext cx="1828800" cy="121698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98A077A-099D-4FA8-ABE1-2901DD6C605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39" y="1424028"/>
            <a:ext cx="1828800" cy="231493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5881183-9102-493D-A2CF-734E6346636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58" y="2912006"/>
            <a:ext cx="1828800" cy="121698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8A49576-1EA5-41E8-9CC9-4A04855178C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33" y="3904844"/>
            <a:ext cx="1828800" cy="121086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C885331-A7C3-45CC-B040-2E510BD6BEF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5" y="5871651"/>
            <a:ext cx="1828800" cy="82744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5B085F8-83B5-4CB0-BCF8-B2E9246AAD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59" y="4840919"/>
            <a:ext cx="1828800" cy="18288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D08A05A-EAA0-4BEB-9A7E-49EDC7D45B8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38" y="-2433"/>
            <a:ext cx="1828800" cy="272770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703D589-710F-42D6-9C0B-8206CE1A47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1" y="123349"/>
            <a:ext cx="1828800" cy="121265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C745A5E-4063-46A5-82A2-CBF93FC580A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52" y="1171311"/>
            <a:ext cx="1828800" cy="262615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A767322-6B6B-4717-8F26-E9E1BCE7998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467" y="5656748"/>
            <a:ext cx="1828800" cy="121776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16944A-C664-4291-9434-F3E671447F4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379" y="19374"/>
            <a:ext cx="1828800" cy="121979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C0FE34E-DABE-40E8-9166-300CC3265B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10" y="1309532"/>
            <a:ext cx="1828800" cy="121698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7257E55-5548-46CE-8735-C833508CABE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35" y="5514732"/>
            <a:ext cx="1828800" cy="12192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CCEEE66-3A62-428B-A0E3-90B6DDB4AB9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686" y="2551292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285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B3522-60D5-4187-847E-935FC073E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76" y="599891"/>
            <a:ext cx="3394229" cy="565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17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409651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Glen R. Goodwin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3736F-380C-48B6-B616-85D9579DBFBD}"/>
              </a:ext>
            </a:extLst>
          </p:cNvPr>
          <p:cNvGrpSpPr/>
          <p:nvPr/>
        </p:nvGrpSpPr>
        <p:grpSpPr>
          <a:xfrm>
            <a:off x="4546142" y="1679324"/>
            <a:ext cx="6312917" cy="3906886"/>
            <a:chOff x="4516881" y="1496444"/>
            <a:chExt cx="6312917" cy="3906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487438" y="1496444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487438" y="2929978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487438" y="4353519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881" y="4534927"/>
              <a:ext cx="873747" cy="8684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881" y="3120974"/>
              <a:ext cx="873747" cy="8056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81" y="1644280"/>
              <a:ext cx="873747" cy="86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F8844-FB27-4FA1-9782-0EA451E29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3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113051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ocus field -hockey">
            <a:extLst>
              <a:ext uri="{FF2B5EF4-FFF2-40B4-BE49-F238E27FC236}">
                <a16:creationId xmlns:a16="http://schemas.microsoft.com/office/drawing/2014/main" id="{0D362F90-5390-4F81-B310-08105AC7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219200"/>
            <a:ext cx="57531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omer simpson lol GIF by Demic">
            <a:extLst>
              <a:ext uri="{FF2B5EF4-FFF2-40B4-BE49-F238E27FC236}">
                <a16:creationId xmlns:a16="http://schemas.microsoft.com/office/drawing/2014/main" id="{ED349560-2A10-45BF-990D-13DE7756BB2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8C9609-D0C7-45E8-8183-EEFF726D2A89}"/>
              </a:ext>
            </a:extLst>
          </p:cNvPr>
          <p:cNvSpPr/>
          <p:nvPr/>
        </p:nvSpPr>
        <p:spPr>
          <a:xfrm>
            <a:off x="0" y="68580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460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165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54CE39-11CA-4169-AB10-13C20A1EB07A}"/>
              </a:ext>
            </a:extLst>
          </p:cNvPr>
          <p:cNvSpPr/>
          <p:nvPr/>
        </p:nvSpPr>
        <p:spPr>
          <a:xfrm>
            <a:off x="0" y="2780415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50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54CE39-11CA-4169-AB10-13C20A1EB07A}"/>
              </a:ext>
            </a:extLst>
          </p:cNvPr>
          <p:cNvSpPr/>
          <p:nvPr/>
        </p:nvSpPr>
        <p:spPr>
          <a:xfrm>
            <a:off x="0" y="425834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02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54CE39-11CA-4169-AB10-13C20A1EB07A}"/>
              </a:ext>
            </a:extLst>
          </p:cNvPr>
          <p:cNvSpPr/>
          <p:nvPr/>
        </p:nvSpPr>
        <p:spPr>
          <a:xfrm>
            <a:off x="0" y="4853766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666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54CE39-11CA-4169-AB10-13C20A1EB07A}"/>
              </a:ext>
            </a:extLst>
          </p:cNvPr>
          <p:cNvSpPr/>
          <p:nvPr/>
        </p:nvSpPr>
        <p:spPr>
          <a:xfrm>
            <a:off x="0" y="5459820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479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54CE39-11CA-4169-AB10-13C20A1EB07A}"/>
              </a:ext>
            </a:extLst>
          </p:cNvPr>
          <p:cNvSpPr/>
          <p:nvPr/>
        </p:nvSpPr>
        <p:spPr>
          <a:xfrm>
            <a:off x="0" y="6081825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846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86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DUM DUM DUM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6B1EA-67EE-4657-A7BD-11543AE66786}"/>
              </a:ext>
            </a:extLst>
          </p:cNvPr>
          <p:cNvSpPr txBox="1"/>
          <p:nvPr/>
        </p:nvSpPr>
        <p:spPr>
          <a:xfrm>
            <a:off x="0" y="383067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FF00"/>
                </a:solidFill>
              </a:rPr>
              <a:t>The Plot Thickens!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8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7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04210"/>
            <a:ext cx="12192000" cy="25819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19680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84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2006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</p:txBody>
      </p:sp>
    </p:spTree>
    <p:extLst>
      <p:ext uri="{BB962C8B-B14F-4D97-AF65-F5344CB8AC3E}">
        <p14:creationId xmlns:p14="http://schemas.microsoft.com/office/powerpoint/2010/main" val="1038698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</p:txBody>
      </p:sp>
    </p:spTree>
    <p:extLst>
      <p:ext uri="{BB962C8B-B14F-4D97-AF65-F5344CB8AC3E}">
        <p14:creationId xmlns:p14="http://schemas.microsoft.com/office/powerpoint/2010/main" val="425157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</p:txBody>
      </p:sp>
    </p:spTree>
    <p:extLst>
      <p:ext uri="{BB962C8B-B14F-4D97-AF65-F5344CB8AC3E}">
        <p14:creationId xmlns:p14="http://schemas.microsoft.com/office/powerpoint/2010/main" val="7727888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</p:txBody>
      </p:sp>
    </p:spTree>
    <p:extLst>
      <p:ext uri="{BB962C8B-B14F-4D97-AF65-F5344CB8AC3E}">
        <p14:creationId xmlns:p14="http://schemas.microsoft.com/office/powerpoint/2010/main" val="4242254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</p:txBody>
      </p:sp>
    </p:spTree>
    <p:extLst>
      <p:ext uri="{BB962C8B-B14F-4D97-AF65-F5344CB8AC3E}">
        <p14:creationId xmlns:p14="http://schemas.microsoft.com/office/powerpoint/2010/main" val="13498100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08512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A89F2-1A2D-4ECE-9CBA-0A47DFFA700C}"/>
              </a:ext>
            </a:extLst>
          </p:cNvPr>
          <p:cNvSpPr txBox="1"/>
          <p:nvPr/>
        </p:nvSpPr>
        <p:spPr>
          <a:xfrm>
            <a:off x="0" y="1074509"/>
            <a:ext cx="12195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b="1" dirty="0"/>
              <a:t>WTF?!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CD127-E312-4972-B49D-1687A87F3469}"/>
              </a:ext>
            </a:extLst>
          </p:cNvPr>
          <p:cNvSpPr txBox="1"/>
          <p:nvPr/>
        </p:nvSpPr>
        <p:spPr>
          <a:xfrm>
            <a:off x="7597510" y="4721702"/>
            <a:ext cx="472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&lt;NEEDLE-SCRATCH/&gt;</a:t>
            </a:r>
          </a:p>
        </p:txBody>
      </p:sp>
    </p:spTree>
    <p:extLst>
      <p:ext uri="{BB962C8B-B14F-4D97-AF65-F5344CB8AC3E}">
        <p14:creationId xmlns:p14="http://schemas.microsoft.com/office/powerpoint/2010/main" val="2034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push to production">
            <a:extLst>
              <a:ext uri="{FF2B5EF4-FFF2-40B4-BE49-F238E27FC236}">
                <a16:creationId xmlns:a16="http://schemas.microsoft.com/office/drawing/2014/main" id="{B16F4E21-D846-470B-ACFE-8624E385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sad invader zim GIF">
            <a:extLst>
              <a:ext uri="{FF2B5EF4-FFF2-40B4-BE49-F238E27FC236}">
                <a16:creationId xmlns:a16="http://schemas.microsoft.com/office/drawing/2014/main" id="{8CD5ECC4-5D7F-44F2-B0E3-6BFEB922BE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</TotalTime>
  <Words>4394</Words>
  <Application>Microsoft Office PowerPoint</Application>
  <PresentationFormat>Widescreen</PresentationFormat>
  <Paragraphs>1317</Paragraphs>
  <Slides>118</Slides>
  <Notes>118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5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164</cp:revision>
  <dcterms:created xsi:type="dcterms:W3CDTF">2018-12-04T17:37:47Z</dcterms:created>
  <dcterms:modified xsi:type="dcterms:W3CDTF">2019-08-05T23:50:51Z</dcterms:modified>
</cp:coreProperties>
</file>